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  <p:sldMasterId id="2147483660" r:id="rId5"/>
    <p:sldMasterId id="2147483713" r:id="rId6"/>
    <p:sldMasterId id="2147483684" r:id="rId7"/>
    <p:sldMasterId id="2147483700" r:id="rId8"/>
    <p:sldMasterId id="2147483715" r:id="rId9"/>
    <p:sldMasterId id="2147483707" r:id="rId10"/>
    <p:sldMasterId id="2147483709" r:id="rId11"/>
    <p:sldMasterId id="2147483705" r:id="rId12"/>
    <p:sldMasterId id="2147483717" r:id="rId13"/>
    <p:sldMasterId id="2147483720" r:id="rId14"/>
    <p:sldMasterId id="2147483648" r:id="rId15"/>
  </p:sldMasterIdLst>
  <p:notesMasterIdLst>
    <p:notesMasterId r:id="rId27"/>
  </p:notesMasterIdLst>
  <p:sldIdLst>
    <p:sldId id="296" r:id="rId16"/>
    <p:sldId id="270" r:id="rId17"/>
    <p:sldId id="277" r:id="rId18"/>
    <p:sldId id="287" r:id="rId19"/>
    <p:sldId id="273" r:id="rId20"/>
    <p:sldId id="280" r:id="rId21"/>
    <p:sldId id="281" r:id="rId22"/>
    <p:sldId id="278" r:id="rId23"/>
    <p:sldId id="286" r:id="rId24"/>
    <p:sldId id="295" r:id="rId25"/>
    <p:sldId id="297" r:id="rId2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B6"/>
    <a:srgbClr val="539427"/>
    <a:srgbClr val="D98D14"/>
    <a:srgbClr val="506FA9"/>
    <a:srgbClr val="227370"/>
    <a:srgbClr val="246679"/>
    <a:srgbClr val="961F8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328" y="-528"/>
      </p:cViewPr>
      <p:guideLst>
        <p:guide orient="horz" pos="5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584BE-C4C3-EB4E-A922-274DD8800909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75BE4-14E8-524F-9E2F-4FF623A5ED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98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533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868121-514A-494C-A3BC-E112545E4CD6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22D4-C288-434C-8C53-E5AC18B584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3962538" y="612000"/>
            <a:ext cx="4571878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962538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84416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533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3962538" y="612000"/>
            <a:ext cx="4571878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962538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8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2050" name="Picture 2" descr="C:\Users\jonli\Pictures\2amy_pp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28" y="238125"/>
            <a:ext cx="4998072" cy="61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12" name="Rektangel 11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4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612000"/>
            <a:ext cx="8229600" cy="933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92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0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704" r:id="rId7"/>
    <p:sldLayoutId id="2147483722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Matil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16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7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13" name="Bildobjekt 12" descr="Hand-left.png"/>
          <p:cNvPicPr>
            <a:picLocks noChangeAspect="1"/>
          </p:cNvPicPr>
          <p:nvPr/>
        </p:nvPicPr>
        <p:blipFill>
          <a:blip r:embed="rId5"/>
          <a:srcRect l="20374"/>
          <a:stretch>
            <a:fillRect/>
          </a:stretch>
        </p:blipFill>
        <p:spPr>
          <a:xfrm>
            <a:off x="348" y="2489095"/>
            <a:ext cx="7280984" cy="4177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Marie.png"/>
          <p:cNvPicPr>
            <a:picLocks noChangeAspect="1"/>
          </p:cNvPicPr>
          <p:nvPr/>
        </p:nvPicPr>
        <p:blipFill>
          <a:blip r:embed="rId3"/>
          <a:srcRect l="12303" r="35925"/>
          <a:stretch>
            <a:fillRect/>
          </a:stretch>
        </p:blipFill>
        <p:spPr>
          <a:xfrm>
            <a:off x="21769" y="209551"/>
            <a:ext cx="4260685" cy="61722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0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B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131" y="1623486"/>
            <a:ext cx="4445000" cy="48006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12" name="Bildobjekt 11" descr="Pointing.png"/>
          <p:cNvPicPr>
            <a:picLocks noChangeAspect="1"/>
          </p:cNvPicPr>
          <p:nvPr/>
        </p:nvPicPr>
        <p:blipFill>
          <a:blip r:embed="rId5"/>
          <a:srcRect r="19843"/>
          <a:stretch>
            <a:fillRect/>
          </a:stretch>
        </p:blipFill>
        <p:spPr>
          <a:xfrm>
            <a:off x="4572000" y="1839977"/>
            <a:ext cx="4581116" cy="2954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Tracy.png"/>
          <p:cNvPicPr>
            <a:picLocks noChangeAspect="1"/>
          </p:cNvPicPr>
          <p:nvPr/>
        </p:nvPicPr>
        <p:blipFill>
          <a:blip r:embed="rId3"/>
          <a:srcRect t="8268" r="9744"/>
          <a:stretch>
            <a:fillRect/>
          </a:stretch>
        </p:blipFill>
        <p:spPr>
          <a:xfrm>
            <a:off x="4800600" y="223293"/>
            <a:ext cx="4126483" cy="6291061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Jimm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69887"/>
            <a:ext cx="4445000" cy="66675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2" name="Picture 2" descr="C:\Users\jonli\Pictures\Anders_PPT2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2969165" cy="63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tci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5244953" y="2981483"/>
            <a:ext cx="2022751" cy="11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Pics\Head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5484186" y="4038205"/>
            <a:ext cx="61516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7315200" y="209550"/>
            <a:ext cx="1828800" cy="1495425"/>
          </a:xfrm>
          <a:prstGeom prst="wedgeEllipseCallou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4275" y="634096"/>
            <a:ext cx="151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Jason is so DREAMY!!!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299" y="381000"/>
            <a:ext cx="46051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Hardware and Network Optimizations for CET Designer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(stuff only geeks care about)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299" y="3579194"/>
            <a:ext cx="3343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Jason Lund</a:t>
            </a:r>
          </a:p>
          <a:p>
            <a:endParaRPr lang="en-US" sz="2400" dirty="0"/>
          </a:p>
          <a:p>
            <a:r>
              <a:rPr lang="en-US" dirty="0" smtClean="0"/>
              <a:t>Director of IT</a:t>
            </a:r>
          </a:p>
          <a:p>
            <a:endParaRPr lang="en-US" dirty="0" smtClean="0"/>
          </a:p>
          <a:p>
            <a:r>
              <a:rPr lang="en-US" dirty="0" smtClean="0"/>
              <a:t>Target Commercial Interiors</a:t>
            </a:r>
          </a:p>
          <a:p>
            <a:r>
              <a:rPr lang="en-US" dirty="0" smtClean="0"/>
              <a:t>Minneapolis, MN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78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creen_2_0000_Lagerkomposition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609600"/>
            <a:ext cx="4064000" cy="525272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4622800" cy="1470025"/>
          </a:xfrm>
        </p:spPr>
        <p:txBody>
          <a:bodyPr/>
          <a:lstStyle/>
          <a:p>
            <a:r>
              <a:rPr lang="sv-SE" sz="4000" dirty="0" smtClean="0"/>
              <a:t>What’s next for TCI &amp; CET Designer?</a:t>
            </a:r>
            <a:endParaRPr lang="sv-SE" sz="4000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457200" y="2441073"/>
            <a:ext cx="3886200" cy="1621021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000000"/>
                </a:solidFill>
              </a:rPr>
              <a:t>Expandes sales video library &amp; bid packages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sv-SE" sz="2400" dirty="0">
              <a:solidFill>
                <a:srgbClr val="00000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000000"/>
                </a:solidFill>
              </a:rPr>
              <a:t>Virtual showrooming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sv-SE" sz="2400" dirty="0">
              <a:solidFill>
                <a:srgbClr val="00000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000000"/>
                </a:solidFill>
              </a:rPr>
              <a:t>Smaller/lighter laptops?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sv-SE" sz="2400" dirty="0">
              <a:solidFill>
                <a:srgbClr val="00000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000000"/>
                </a:solidFill>
              </a:rPr>
              <a:t>Centralized photo/movie rendering.</a:t>
            </a:r>
            <a:endParaRPr lang="sv-SE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33450" y="1278750"/>
            <a:ext cx="6762766" cy="2569350"/>
          </a:xfrm>
        </p:spPr>
        <p:txBody>
          <a:bodyPr/>
          <a:lstStyle/>
          <a:p>
            <a:pPr algn="ctr"/>
            <a:r>
              <a:rPr lang="sv-SE" dirty="0" smtClean="0"/>
              <a:t>Questions?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sz="2400" dirty="0"/>
              <a:t>Jason.Lund@targetinteriors.com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24025" y="4377550"/>
            <a:ext cx="5096013" cy="1061225"/>
          </a:xfrm>
        </p:spPr>
        <p:txBody>
          <a:bodyPr>
            <a:normAutofit/>
          </a:bodyPr>
          <a:lstStyle/>
          <a:p>
            <a:pPr algn="ctr"/>
            <a:r>
              <a:rPr lang="sv-SE" sz="4400" b="1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450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57200" y="2472550"/>
            <a:ext cx="4343400" cy="2442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About us (isn’t it always?)</a:t>
            </a:r>
          </a:p>
          <a:p>
            <a:r>
              <a:rPr lang="en-US" dirty="0" smtClean="0"/>
              <a:t>User Hardware Update</a:t>
            </a:r>
          </a:p>
          <a:p>
            <a:r>
              <a:rPr lang="en-US" dirty="0" smtClean="0"/>
              <a:t>Network spee</a:t>
            </a:r>
            <a:r>
              <a:rPr lang="en-US" dirty="0" smtClean="0"/>
              <a:t>d &amp; CET</a:t>
            </a:r>
          </a:p>
          <a:p>
            <a:r>
              <a:rPr lang="en-US" dirty="0" smtClean="0"/>
              <a:t>CET Designer 3.0</a:t>
            </a:r>
          </a:p>
          <a:p>
            <a:r>
              <a:rPr lang="en-US" dirty="0" smtClean="0"/>
              <a:t>Payback – our ROI from CET</a:t>
            </a:r>
          </a:p>
          <a:p>
            <a:r>
              <a:rPr lang="en-US" dirty="0" smtClean="0"/>
              <a:t>What’s next for TCI + CET-D?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 descr="Arrow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004" r="-6004"/>
          <a:stretch>
            <a:fillRect/>
          </a:stretch>
        </p:blipFill>
        <p:spPr>
          <a:xfrm>
            <a:off x="6813423" y="488251"/>
            <a:ext cx="1778127" cy="977900"/>
          </a:xfrm>
        </p:spPr>
      </p:pic>
      <p:pic>
        <p:nvPicPr>
          <p:cNvPr id="9" name="Bildobjekt 8" descr="Arrow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330" y="4389056"/>
            <a:ext cx="1270000" cy="1049020"/>
          </a:xfrm>
          <a:prstGeom prst="rect">
            <a:avLst/>
          </a:prstGeom>
        </p:spPr>
      </p:pic>
      <p:pic>
        <p:nvPicPr>
          <p:cNvPr id="10" name="Bildobjekt 9" descr="Arrow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58330" y="1901254"/>
            <a:ext cx="1270000" cy="1996440"/>
          </a:xfrm>
          <a:prstGeom prst="rect">
            <a:avLst/>
          </a:prstGeom>
        </p:spPr>
      </p:pic>
      <p:pic>
        <p:nvPicPr>
          <p:cNvPr id="6" name="Picture 4" descr="C:\Users\User\Desktop\tci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2751" cy="11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975" y="1434401"/>
            <a:ext cx="80295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Business: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Steelcase Platinum Partner (2012)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Based on Minneapolis, MN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9 locations in 4 states (MN, AZ, WI, IL) + India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$130-140 million in sales projected for 2012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160 team members &amp; contractors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30 design geeks + 5 marketing nerds</a:t>
            </a:r>
          </a:p>
          <a:p>
            <a:endParaRPr lang="en-US" dirty="0" smtClean="0"/>
          </a:p>
          <a:p>
            <a:r>
              <a:rPr lang="en-US" dirty="0" smtClean="0"/>
              <a:t>The Technology: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infrastructure is “hub and spoke” – remote data center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VMware server &amp; desktop virtualization (private cloud)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Annual “all-in” IT expense budget has 2 commas…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Team of 3 techs, outsourced helpdesk (for now…)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800" dirty="0" smtClean="0">
                <a:solidFill>
                  <a:srgbClr val="FFFFFF"/>
                </a:solidFill>
              </a:rPr>
              <a:t>No, I will not turn my head to the side and cough....</a:t>
            </a:r>
            <a:endParaRPr lang="sv-SE" sz="28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625" y="5608082"/>
            <a:ext cx="824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.. because hardware is no longer a pain in the ass!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Sager NP9130 Gaming Notebook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4324350" cy="3766452"/>
          </a:xfrm>
        </p:spPr>
        <p:txBody>
          <a:bodyPr>
            <a:normAutofit fontScale="62500" lnSpcReduction="20000"/>
          </a:bodyPr>
          <a:lstStyle/>
          <a:p>
            <a:r>
              <a:rPr lang="sv-SE" dirty="0" smtClean="0"/>
              <a:t>.. It just works for TCI and other dealerships.</a:t>
            </a:r>
          </a:p>
          <a:p>
            <a:endParaRPr lang="sv-SE" dirty="0"/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Faster CPU = better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16 gigs of RAM minimum, 24-32 is great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240 gig SSD, only $60 more than a 180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Second HDD and external optical drive?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Video production considerations.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Warranty?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/>
          </a:p>
          <a:p>
            <a:pPr marL="342900" indent="-342900">
              <a:buFont typeface="Arial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itchFamily="34" charset="0"/>
              <a:buChar char="•"/>
            </a:pPr>
            <a:endParaRPr lang="sv-SE" dirty="0"/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Nvidia drivers &amp; dual displays – the ongoing saga (not a Sager problem).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 smtClean="0"/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4826000" cy="1470025"/>
          </a:xfrm>
        </p:spPr>
        <p:txBody>
          <a:bodyPr/>
          <a:lstStyle/>
          <a:p>
            <a:r>
              <a:rPr lang="sv-SE" dirty="0" smtClean="0"/>
              <a:t>The Network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1949" y="2096998"/>
            <a:ext cx="5838826" cy="3360827"/>
          </a:xfrm>
        </p:spPr>
        <p:txBody>
          <a:bodyPr>
            <a:normAutofit/>
          </a:bodyPr>
          <a:lstStyle/>
          <a:p>
            <a:r>
              <a:rPr lang="sv-SE" dirty="0" smtClean="0"/>
              <a:t>Riverbed helps, not perfect.</a:t>
            </a:r>
          </a:p>
          <a:p>
            <a:endParaRPr lang="sv-SE" dirty="0"/>
          </a:p>
          <a:p>
            <a:r>
              <a:rPr lang="sv-SE" dirty="0" smtClean="0"/>
              <a:t>Windows Server 2012 BranchCache</a:t>
            </a:r>
          </a:p>
          <a:p>
            <a:endParaRPr lang="sv-SE" dirty="0"/>
          </a:p>
          <a:p>
            <a:r>
              <a:rPr lang="sv-SE" dirty="0" smtClean="0"/>
              <a:t>Local server storage &amp; folder replication (DFS)?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6024562" y="199637"/>
            <a:ext cx="2886075" cy="8247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sz="2400" dirty="0" smtClean="0">
                <a:solidFill>
                  <a:srgbClr val="961F85"/>
                </a:solidFill>
              </a:rPr>
              <a:t>Holland &gt; Sweden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961F8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200" dirty="0" smtClean="0"/>
              <a:t>Payback – our ROI from CET Designer</a:t>
            </a:r>
            <a:endParaRPr lang="sv-SE" sz="3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3886200" cy="4214127"/>
          </a:xfrm>
        </p:spPr>
        <p:txBody>
          <a:bodyPr>
            <a:normAutofit/>
          </a:bodyPr>
          <a:lstStyle/>
          <a:p>
            <a:r>
              <a:rPr lang="sv-SE" dirty="0" smtClean="0"/>
              <a:t>Things that </a:t>
            </a:r>
            <a:r>
              <a:rPr lang="sv-SE" u="sng" dirty="0" smtClean="0"/>
              <a:t>didn’t </a:t>
            </a:r>
            <a:r>
              <a:rPr lang="sv-SE" dirty="0" smtClean="0"/>
              <a:t>happen:</a:t>
            </a:r>
          </a:p>
          <a:p>
            <a:endParaRPr lang="sv-SE" dirty="0"/>
          </a:p>
          <a:p>
            <a:r>
              <a:rPr lang="sv-SE" dirty="0" smtClean="0"/>
              <a:t>Big savings from CAP licenses...</a:t>
            </a:r>
          </a:p>
          <a:p>
            <a:endParaRPr lang="sv-SE" dirty="0" smtClean="0"/>
          </a:p>
          <a:p>
            <a:r>
              <a:rPr lang="sv-SE" dirty="0" smtClean="0"/>
              <a:t>More money for hardware</a:t>
            </a:r>
          </a:p>
          <a:p>
            <a:endParaRPr lang="sv-SE" dirty="0"/>
          </a:p>
          <a:p>
            <a:r>
              <a:rPr lang="sv-SE" dirty="0" smtClean="0"/>
              <a:t>Deploy the tool to sales or marketing.</a:t>
            </a:r>
            <a:endParaRPr lang="sv-SE" dirty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200274"/>
            <a:ext cx="5657850" cy="3914775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Things that </a:t>
            </a:r>
            <a:r>
              <a:rPr lang="sv-SE" b="1" dirty="0" smtClean="0"/>
              <a:t>DID</a:t>
            </a:r>
            <a:r>
              <a:rPr lang="sv-SE" dirty="0" smtClean="0"/>
              <a:t> happen:</a:t>
            </a:r>
          </a:p>
          <a:p>
            <a:endParaRPr lang="sv-SE" dirty="0"/>
          </a:p>
          <a:p>
            <a:r>
              <a:rPr lang="sv-SE" dirty="0" smtClean="0"/>
              <a:t>A </a:t>
            </a:r>
            <a:r>
              <a:rPr lang="sv-SE" u="sng" dirty="0" smtClean="0"/>
              <a:t>higher sales win rate </a:t>
            </a:r>
            <a:r>
              <a:rPr lang="sv-SE" dirty="0" smtClean="0"/>
              <a:t>on bids that include CET Designer renderings.</a:t>
            </a:r>
          </a:p>
          <a:p>
            <a:endParaRPr lang="sv-SE" dirty="0"/>
          </a:p>
          <a:p>
            <a:r>
              <a:rPr lang="sv-SE" dirty="0" smtClean="0"/>
              <a:t>Managed a $</a:t>
            </a:r>
            <a:r>
              <a:rPr lang="sv-SE" i="1" dirty="0" smtClean="0"/>
              <a:t>50 million increase in sales volume without adding designers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smtClean="0"/>
              <a:t>Slowly decreasing legacy CAP projects and converting or replacing with CET Designer files.</a:t>
            </a:r>
          </a:p>
        </p:txBody>
      </p:sp>
      <p:sp>
        <p:nvSpPr>
          <p:cNvPr id="4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Payback – our ROI from CET Designer</a:t>
            </a:r>
            <a:endParaRPr lang="sv-S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CET Designer 3.0</a:t>
            </a:r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>
          <a:xfrm>
            <a:off x="352425" y="1677771"/>
            <a:ext cx="4114800" cy="1621021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Note: If you show up to the user conference and harass the developers 3 years in a row about the same thing they will change their license model!  </a:t>
            </a:r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571500" y="3941207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Reduced IT time supporting CET Designer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 more “WTF do I buy” hardware issue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Managing user licenses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Making hardware swaps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Deploying new or upgraded laptops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Easier to limit elevated laptop security privileges*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		* no thanks to Project Matrix…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igura_PPT_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onfigura-11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onfigura-11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onfigura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figura-11_chapt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figura-11_chapter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figura-11_chapter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figura-11_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figura-11_chapter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figura-11_chapter 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onfigura-11_chapter 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onfigura-11_chapter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7010CF7738A49B161787277CA026D" ma:contentTypeVersion="0" ma:contentTypeDescription="Create a new document." ma:contentTypeScope="" ma:versionID="f7e1d1cfda302ca9664e1f75563fea5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EF93275-5AF5-43F1-A8B5-B89290A30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513151-1EB3-4E10-980B-D64A5CC82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DE6586-E88D-456E-B0DC-29A9AF48BC34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Configura_PPT_template_2012</Template>
  <TotalTime>80</TotalTime>
  <Words>452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Configura_PPT_template_2012</vt:lpstr>
      <vt:lpstr>Configura-11_chapter 2</vt:lpstr>
      <vt:lpstr>Configura-11_chapter 3</vt:lpstr>
      <vt:lpstr>Configura-11_chapter 4</vt:lpstr>
      <vt:lpstr>Configura-11_chapter 5</vt:lpstr>
      <vt:lpstr>Configura-11_chapter 6</vt:lpstr>
      <vt:lpstr>Configura-11_chapter 7</vt:lpstr>
      <vt:lpstr>Configura-11_chapter 8</vt:lpstr>
      <vt:lpstr>Configura-11_chapter 9</vt:lpstr>
      <vt:lpstr>Configura-11_black</vt:lpstr>
      <vt:lpstr>Configura-11_white</vt:lpstr>
      <vt:lpstr>Configura_background</vt:lpstr>
      <vt:lpstr>PowerPoint Presentation</vt:lpstr>
      <vt:lpstr>Topics  </vt:lpstr>
      <vt:lpstr>PowerPoint Presentation</vt:lpstr>
      <vt:lpstr>PowerPoint Presentation</vt:lpstr>
      <vt:lpstr>Sager NP9130 Gaming Notebook</vt:lpstr>
      <vt:lpstr>The Network</vt:lpstr>
      <vt:lpstr>Payback – our ROI from CET Designer</vt:lpstr>
      <vt:lpstr>Payback – our ROI from CET Designer</vt:lpstr>
      <vt:lpstr>CET Designer 3.0</vt:lpstr>
      <vt:lpstr>What’s next for TCI &amp; CET Designer?</vt:lpstr>
      <vt:lpstr>Questions?  Jason.Lund@targetinteriors.com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Edington</dc:creator>
  <cp:lastModifiedBy>User</cp:lastModifiedBy>
  <cp:revision>10</cp:revision>
  <cp:lastPrinted>2009-01-30T12:30:53Z</cp:lastPrinted>
  <dcterms:created xsi:type="dcterms:W3CDTF">2012-10-09T12:24:34Z</dcterms:created>
  <dcterms:modified xsi:type="dcterms:W3CDTF">2012-10-19T02:48:41Z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0x010100A417010CF7738A49B161787277CA026D</vt:lpwstr>
  </property>
</Properties>
</file>